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302" r:id="rId13"/>
  </p:sldIdLst>
  <p:sldSz cx="9144000" cy="5143500" type="screen16x9"/>
  <p:notesSz cx="6858000" cy="9144000"/>
  <p:embeddedFontLst>
    <p:embeddedFont>
      <p:font typeface="Lexend" pitchFamily="2" charset="77"/>
      <p:regular r:id="rId15"/>
      <p:bold r:id="rId16"/>
    </p:embeddedFont>
    <p:embeddedFont>
      <p:font typeface="Source Sans Pro" panose="020B0503030403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48"/>
    <p:restoredTop sz="87424"/>
  </p:normalViewPr>
  <p:slideViewPr>
    <p:cSldViewPr snapToGrid="0">
      <p:cViewPr varScale="1">
        <p:scale>
          <a:sx n="132" d="100"/>
          <a:sy n="132" d="100"/>
        </p:scale>
        <p:origin x="50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ac1296ea5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ac1296ea5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Fab Nomad between 09/2024 – 09/2025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ac1296ea5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2ac1296ea5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ac1296ea5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2ac1296ea5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Perspectives to bring beyond Singapore, Abu Dhabi, and Japan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78057AF-5A52-B4AE-2DD6-84310DB52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ac1296ea5_0_65:notes">
            <a:extLst>
              <a:ext uri="{FF2B5EF4-FFF2-40B4-BE49-F238E27FC236}">
                <a16:creationId xmlns:a16="http://schemas.microsoft.com/office/drawing/2014/main" id="{DEFEEEBF-11EE-9C55-86B0-DCF40CFA01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2ac1296ea5_0_65:notes">
            <a:extLst>
              <a:ext uri="{FF2B5EF4-FFF2-40B4-BE49-F238E27FC236}">
                <a16:creationId xmlns:a16="http://schemas.microsoft.com/office/drawing/2014/main" id="{8F9AABF8-2706-B37A-34F2-2A5EA6ACC3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Organizations I’ll have worked with by the end of this year.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2387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ac1296ea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ac1296ea5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ac1296ea5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ac1296ea5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09/2024 – 11/2024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ac1296ea5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2ac1296ea5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11/2024 – 01/2025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ac1296ea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ac1296ea5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01/2025 – 02/2025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ac1296ea5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ac1296ea5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ac1296ea5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2ac1296ea5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ac1296ea5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2ac1296ea5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ac1296ea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ac1296ea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13" y="293100"/>
            <a:ext cx="4084628" cy="2297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525" y="293100"/>
            <a:ext cx="4084626" cy="228348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13" y="2673280"/>
            <a:ext cx="4084626" cy="225784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0525" y="2657900"/>
            <a:ext cx="4084626" cy="228860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13" y="293100"/>
            <a:ext cx="4084628" cy="2297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525" y="293100"/>
            <a:ext cx="4084626" cy="228348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13" y="2673280"/>
            <a:ext cx="4084626" cy="225784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0525" y="2657900"/>
            <a:ext cx="4084626" cy="228860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24713" y="293100"/>
            <a:ext cx="4084628" cy="22972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4680525" y="293100"/>
            <a:ext cx="4084626" cy="2283482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424713" y="2673280"/>
            <a:ext cx="4084626" cy="2257842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4680525" y="2657900"/>
            <a:ext cx="4084626" cy="2288604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8" name="Google Shape;198;p29"/>
          <p:cNvSpPr txBox="1"/>
          <p:nvPr/>
        </p:nvSpPr>
        <p:spPr>
          <a:xfrm>
            <a:off x="424725" y="1883350"/>
            <a:ext cx="83403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highlight>
                  <a:schemeClr val="lt1"/>
                </a:highlight>
                <a:latin typeface="Lexend"/>
                <a:ea typeface="Lexend"/>
                <a:cs typeface="Lexend"/>
                <a:sym typeface="Lexend"/>
              </a:rPr>
              <a:t>Full state space exploration of</a:t>
            </a:r>
            <a:endParaRPr sz="3000" b="1">
              <a:solidFill>
                <a:schemeClr val="dk1"/>
              </a:solidFill>
              <a:highlight>
                <a:schemeClr val="lt1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1"/>
                </a:solidFill>
                <a:highlight>
                  <a:schemeClr val="lt1"/>
                </a:highlight>
                <a:latin typeface="Lexend"/>
                <a:ea typeface="Lexend"/>
                <a:cs typeface="Lexend"/>
                <a:sym typeface="Lexend"/>
              </a:rPr>
              <a:t>technology </a:t>
            </a:r>
            <a:r>
              <a:rPr lang="en" sz="2000" b="1">
                <a:solidFill>
                  <a:schemeClr val="dk1"/>
                </a:solidFill>
                <a:highlight>
                  <a:schemeClr val="lt1"/>
                </a:highlight>
                <a:latin typeface="Lexend"/>
                <a:ea typeface="Lexend"/>
                <a:cs typeface="Lexend"/>
                <a:sym typeface="Lexend"/>
              </a:rPr>
              <a:t>x</a:t>
            </a:r>
            <a:r>
              <a:rPr lang="en" sz="2600" b="1">
                <a:solidFill>
                  <a:schemeClr val="dk1"/>
                </a:solidFill>
                <a:highlight>
                  <a:schemeClr val="lt1"/>
                </a:highlight>
                <a:latin typeface="Lexend"/>
                <a:ea typeface="Lexend"/>
                <a:cs typeface="Lexend"/>
                <a:sym typeface="Lexend"/>
              </a:rPr>
              <a:t> culture </a:t>
            </a:r>
            <a:r>
              <a:rPr lang="en" sz="2000" b="1">
                <a:solidFill>
                  <a:schemeClr val="dk1"/>
                </a:solidFill>
                <a:highlight>
                  <a:schemeClr val="lt1"/>
                </a:highlight>
                <a:latin typeface="Lexend"/>
                <a:ea typeface="Lexend"/>
                <a:cs typeface="Lexend"/>
                <a:sym typeface="Lexend"/>
              </a:rPr>
              <a:t>x</a:t>
            </a:r>
            <a:r>
              <a:rPr lang="en" sz="2600" b="1">
                <a:solidFill>
                  <a:schemeClr val="dk1"/>
                </a:solidFill>
                <a:highlight>
                  <a:schemeClr val="lt1"/>
                </a:highlight>
                <a:latin typeface="Lexend"/>
                <a:ea typeface="Lexend"/>
                <a:cs typeface="Lexend"/>
                <a:sym typeface="Lexend"/>
              </a:rPr>
              <a:t> infrastructure </a:t>
            </a:r>
            <a:r>
              <a:rPr lang="en" sz="2000" b="1">
                <a:solidFill>
                  <a:schemeClr val="dk1"/>
                </a:solidFill>
                <a:highlight>
                  <a:schemeClr val="lt1"/>
                </a:highlight>
                <a:latin typeface="Lexend"/>
                <a:ea typeface="Lexend"/>
                <a:cs typeface="Lexend"/>
                <a:sym typeface="Lexend"/>
              </a:rPr>
              <a:t>x</a:t>
            </a:r>
            <a:r>
              <a:rPr lang="en" sz="2600" b="1">
                <a:solidFill>
                  <a:schemeClr val="dk1"/>
                </a:solidFill>
                <a:highlight>
                  <a:schemeClr val="lt1"/>
                </a:highlight>
                <a:latin typeface="Lexend"/>
                <a:ea typeface="Lexend"/>
                <a:cs typeface="Lexend"/>
                <a:sym typeface="Lexend"/>
              </a:rPr>
              <a:t> policy</a:t>
            </a:r>
            <a:endParaRPr sz="2600" b="1">
              <a:solidFill>
                <a:schemeClr val="dk1"/>
              </a:solidFill>
              <a:highlight>
                <a:schemeClr val="lt1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4B4C3AFC-6DD5-89A7-10DD-1D3288B6D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>
            <a:extLst>
              <a:ext uri="{FF2B5EF4-FFF2-40B4-BE49-F238E27FC236}">
                <a16:creationId xmlns:a16="http://schemas.microsoft.com/office/drawing/2014/main" id="{F5996F4B-564A-C459-7E0F-38DC57DED6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27" y="79655"/>
            <a:ext cx="9060873" cy="4804072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Alþingi</a:t>
            </a: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Parliament House of Iceland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Barcelona City Council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City of Amsterdam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CLICKNL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DaFen</a:t>
            </a: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Village Art Studio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Dassault Systems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De-</a:t>
            </a:r>
            <a:r>
              <a:rPr lang="en-US" sz="1600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suung</a:t>
            </a: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Skilling </a:t>
            </a:r>
            <a:r>
              <a:rPr lang="en-US" sz="1600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Programme</a:t>
            </a: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(DSP)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Department of Employment and Entrepreneurship, Bhutan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Department of Sciences and Technology, Government of India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Druk Holding and Investments (DHI)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Druk </a:t>
            </a:r>
            <a:r>
              <a:rPr lang="en-US" sz="1600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Gyalpos</a:t>
            </a: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Institute (DGI)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European Commission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European Union Agency for the Space </a:t>
            </a:r>
            <a:r>
              <a:rPr lang="en-US" sz="1600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Programme</a:t>
            </a:r>
            <a:endParaRPr lang="en-US" sz="160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Fab City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Gelephu</a:t>
            </a: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Mindfulness City (GMC)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Global Alliance for a Sustainable Planet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Grant for the Web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Institute for Advanced Architecture of Catalonia (IAAC)</a:t>
            </a:r>
            <a:b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UNICEF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Materiom</a:t>
            </a:r>
            <a:endParaRPr lang="en-US" sz="160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Ministry of Education, Culture and Science, The Netherlands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Norwegian University of Science and Technology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Praj</a:t>
            </a: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Foundation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Seeed</a:t>
            </a: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Studios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Space Iceland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Southern University of Science and Technology (SUSTECH), Shenzhen, China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Symbiocreacion</a:t>
            </a:r>
            <a:endParaRPr lang="en-US" sz="160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Tsinghua University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United Nations Sustainable Development Group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WASP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7CDECC-9686-BED6-C5D6-AA7EFFACCCFC}"/>
              </a:ext>
            </a:extLst>
          </p:cNvPr>
          <p:cNvCxnSpPr/>
          <p:nvPr/>
        </p:nvCxnSpPr>
        <p:spPr>
          <a:xfrm>
            <a:off x="4353791" y="1298864"/>
            <a:ext cx="0" cy="2560320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53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l="13067" r="1971"/>
          <a:stretch/>
        </p:blipFill>
        <p:spPr>
          <a:xfrm>
            <a:off x="0" y="-161500"/>
            <a:ext cx="9144000" cy="53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/>
          <p:nvPr/>
        </p:nvSpPr>
        <p:spPr>
          <a:xfrm>
            <a:off x="2806352" y="997313"/>
            <a:ext cx="3531300" cy="298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2827550" y="1077863"/>
            <a:ext cx="3433800" cy="26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Roadmap</a:t>
            </a:r>
            <a:endParaRPr sz="18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Shenzhen, China</a:t>
            </a:r>
            <a:endParaRPr sz="180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Bhutan</a:t>
            </a:r>
            <a:endParaRPr sz="180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Pabal</a:t>
            </a:r>
            <a:r>
              <a:rPr lang="en" sz="18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India</a:t>
            </a:r>
            <a:endParaRPr sz="180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Kamakura, Japan</a:t>
            </a:r>
            <a:endParaRPr sz="180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Amazon Rainforest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Barcelona, Spain</a:t>
            </a:r>
            <a:endParaRPr sz="180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Amsterdam, The Netherlands</a:t>
            </a:r>
            <a:endParaRPr sz="180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Northern Norway / Iceland</a:t>
            </a:r>
            <a:endParaRPr sz="180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 amt="20000"/>
          </a:blip>
          <a:srcRect l="13067" t="3044" r="1971"/>
          <a:stretch/>
        </p:blipFill>
        <p:spPr>
          <a:xfrm>
            <a:off x="0" y="25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0" name="Google Shape;120;p21"/>
          <p:cNvSpPr/>
          <p:nvPr/>
        </p:nvSpPr>
        <p:spPr>
          <a:xfrm>
            <a:off x="143750" y="251300"/>
            <a:ext cx="3160500" cy="174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 txBox="1"/>
          <p:nvPr/>
        </p:nvSpPr>
        <p:spPr>
          <a:xfrm>
            <a:off x="231650" y="217100"/>
            <a:ext cx="29847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Shenzhen, China</a:t>
            </a:r>
            <a:endParaRPr sz="16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manufacturing, intellectual property, open source development, </a:t>
            </a:r>
            <a:r>
              <a:rPr lang="en" sz="1600" i="1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shanzhai</a:t>
            </a:r>
            <a:r>
              <a:rPr lang="en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democratization of technology (&amp; art)</a:t>
            </a:r>
            <a:endParaRPr sz="160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5575" y="2724151"/>
            <a:ext cx="3436926" cy="19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50" y="2108677"/>
            <a:ext cx="3408550" cy="2553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3254" y="242799"/>
            <a:ext cx="1616675" cy="2229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8900" y="2724150"/>
            <a:ext cx="1448462" cy="1938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6506" y="250463"/>
            <a:ext cx="1672900" cy="221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9">
            <a:alphaModFix/>
          </a:blip>
          <a:srcRect r="29878"/>
          <a:stretch/>
        </p:blipFill>
        <p:spPr>
          <a:xfrm>
            <a:off x="5306938" y="650213"/>
            <a:ext cx="2046138" cy="14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4;p14">
            <a:extLst>
              <a:ext uri="{FF2B5EF4-FFF2-40B4-BE49-F238E27FC236}">
                <a16:creationId xmlns:a16="http://schemas.microsoft.com/office/drawing/2014/main" id="{9FC18505-258D-1184-9B2A-6B4CE0E81A55}"/>
              </a:ext>
            </a:extLst>
          </p:cNvPr>
          <p:cNvSpPr txBox="1"/>
          <p:nvPr/>
        </p:nvSpPr>
        <p:spPr>
          <a:xfrm>
            <a:off x="3921122" y="2197854"/>
            <a:ext cx="144846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PCB Manufacturing</a:t>
            </a:r>
            <a:endParaRPr sz="1000" dirty="0">
              <a:solidFill>
                <a:schemeClr val="bg1"/>
              </a:solidFill>
              <a:highlight>
                <a:srgbClr val="808080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" name="Google Shape;64;p14">
            <a:extLst>
              <a:ext uri="{FF2B5EF4-FFF2-40B4-BE49-F238E27FC236}">
                <a16:creationId xmlns:a16="http://schemas.microsoft.com/office/drawing/2014/main" id="{300D5B84-B965-79DE-D971-8029556735B2}"/>
              </a:ext>
            </a:extLst>
          </p:cNvPr>
          <p:cNvSpPr txBox="1"/>
          <p:nvPr/>
        </p:nvSpPr>
        <p:spPr>
          <a:xfrm>
            <a:off x="1018309" y="4316722"/>
            <a:ext cx="262143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Huaqiangbei</a:t>
            </a:r>
            <a:r>
              <a:rPr lang="en-US" sz="1000" dirty="0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 Electronics Marketplace</a:t>
            </a:r>
            <a:endParaRPr sz="1000" dirty="0">
              <a:solidFill>
                <a:schemeClr val="bg1"/>
              </a:solidFill>
              <a:highlight>
                <a:srgbClr val="808080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4;p14">
            <a:extLst>
              <a:ext uri="{FF2B5EF4-FFF2-40B4-BE49-F238E27FC236}">
                <a16:creationId xmlns:a16="http://schemas.microsoft.com/office/drawing/2014/main" id="{7ABA216B-5307-1C32-C16E-2F3C4C24D099}"/>
              </a:ext>
            </a:extLst>
          </p:cNvPr>
          <p:cNvSpPr txBox="1"/>
          <p:nvPr/>
        </p:nvSpPr>
        <p:spPr>
          <a:xfrm>
            <a:off x="3977113" y="4331608"/>
            <a:ext cx="144846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Component Reels</a:t>
            </a:r>
            <a:endParaRPr sz="1000" dirty="0">
              <a:solidFill>
                <a:schemeClr val="bg1"/>
              </a:solidFill>
              <a:highlight>
                <a:srgbClr val="808080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" name="Google Shape;64;p14">
            <a:extLst>
              <a:ext uri="{FF2B5EF4-FFF2-40B4-BE49-F238E27FC236}">
                <a16:creationId xmlns:a16="http://schemas.microsoft.com/office/drawing/2014/main" id="{169CB9E7-9CEC-D9F4-D124-776637DA182E}"/>
              </a:ext>
            </a:extLst>
          </p:cNvPr>
          <p:cNvSpPr txBox="1"/>
          <p:nvPr/>
        </p:nvSpPr>
        <p:spPr>
          <a:xfrm>
            <a:off x="5306938" y="4308112"/>
            <a:ext cx="353009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Malcolm Clarke and Han Yi, </a:t>
            </a:r>
            <a:r>
              <a:rPr lang="en-US" sz="1000" dirty="0" err="1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ARTeFACT</a:t>
            </a:r>
            <a:endParaRPr sz="1000" dirty="0">
              <a:solidFill>
                <a:schemeClr val="bg1"/>
              </a:solidFill>
              <a:highlight>
                <a:srgbClr val="808080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" name="Google Shape;64;p14">
            <a:extLst>
              <a:ext uri="{FF2B5EF4-FFF2-40B4-BE49-F238E27FC236}">
                <a16:creationId xmlns:a16="http://schemas.microsoft.com/office/drawing/2014/main" id="{BBCA2887-58CF-0858-2AB4-7EC1B4C77361}"/>
              </a:ext>
            </a:extLst>
          </p:cNvPr>
          <p:cNvSpPr txBox="1"/>
          <p:nvPr/>
        </p:nvSpPr>
        <p:spPr>
          <a:xfrm>
            <a:off x="7808588" y="2110283"/>
            <a:ext cx="144846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Dafen</a:t>
            </a:r>
            <a:r>
              <a:rPr lang="en-US" sz="1000" dirty="0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 Art Village</a:t>
            </a:r>
            <a:endParaRPr sz="1000" dirty="0">
              <a:solidFill>
                <a:schemeClr val="bg1"/>
              </a:solidFill>
              <a:highlight>
                <a:srgbClr val="808080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" name="Google Shape;64;p14">
            <a:extLst>
              <a:ext uri="{FF2B5EF4-FFF2-40B4-BE49-F238E27FC236}">
                <a16:creationId xmlns:a16="http://schemas.microsoft.com/office/drawing/2014/main" id="{B55CDCF9-3B80-4D86-12C7-CEA6F2C2CBAE}"/>
              </a:ext>
            </a:extLst>
          </p:cNvPr>
          <p:cNvSpPr txBox="1"/>
          <p:nvPr/>
        </p:nvSpPr>
        <p:spPr>
          <a:xfrm>
            <a:off x="5943228" y="1755000"/>
            <a:ext cx="144846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Rural Dynamism</a:t>
            </a:r>
            <a:endParaRPr sz="1000" dirty="0">
              <a:solidFill>
                <a:schemeClr val="bg1"/>
              </a:solidFill>
              <a:highlight>
                <a:srgbClr val="808080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 amt="20000"/>
          </a:blip>
          <a:srcRect l="13067" t="3044" r="1971"/>
          <a:stretch/>
        </p:blipFill>
        <p:spPr>
          <a:xfrm>
            <a:off x="0" y="25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" name="Google Shape;133;p22"/>
          <p:cNvSpPr/>
          <p:nvPr/>
        </p:nvSpPr>
        <p:spPr>
          <a:xfrm>
            <a:off x="143750" y="327500"/>
            <a:ext cx="3160500" cy="174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155450" y="238300"/>
            <a:ext cx="3221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Bhutan</a:t>
            </a:r>
            <a:endParaRPr sz="16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mindful development, sustainability, nascent R&amp;D ecosystem, long term thinking/SAR “playground” for courageous new paradigms</a:t>
            </a:r>
            <a:endParaRPr sz="160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4">
            <a:alphaModFix/>
          </a:blip>
          <a:srcRect l="4251"/>
          <a:stretch/>
        </p:blipFill>
        <p:spPr>
          <a:xfrm>
            <a:off x="3388650" y="348700"/>
            <a:ext cx="3871174" cy="17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 rotWithShape="1">
          <a:blip r:embed="rId5">
            <a:alphaModFix/>
          </a:blip>
          <a:srcRect r="-41003"/>
          <a:stretch/>
        </p:blipFill>
        <p:spPr>
          <a:xfrm>
            <a:off x="7344225" y="348698"/>
            <a:ext cx="2327072" cy="17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3675" y="2181000"/>
            <a:ext cx="2079121" cy="266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200" y="2219574"/>
            <a:ext cx="4042876" cy="258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41321" y="2181007"/>
            <a:ext cx="1980725" cy="26602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4;p14">
            <a:extLst>
              <a:ext uri="{FF2B5EF4-FFF2-40B4-BE49-F238E27FC236}">
                <a16:creationId xmlns:a16="http://schemas.microsoft.com/office/drawing/2014/main" id="{A0D45D7B-CCDA-788D-D5BC-05A75C4C680A}"/>
              </a:ext>
            </a:extLst>
          </p:cNvPr>
          <p:cNvSpPr txBox="1"/>
          <p:nvPr/>
        </p:nvSpPr>
        <p:spPr>
          <a:xfrm>
            <a:off x="1151094" y="4456276"/>
            <a:ext cx="324298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Skilling </a:t>
            </a:r>
            <a:r>
              <a:rPr lang="en-US" sz="1000" dirty="0" err="1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Programme</a:t>
            </a:r>
            <a:r>
              <a:rPr lang="en-US" sz="1000" dirty="0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 with Chef William </a:t>
            </a:r>
            <a:r>
              <a:rPr lang="en-US" sz="1000" dirty="0" err="1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Yosses</a:t>
            </a:r>
            <a:endParaRPr sz="1000" dirty="0">
              <a:solidFill>
                <a:schemeClr val="bg1"/>
              </a:solidFill>
              <a:highlight>
                <a:srgbClr val="808080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" name="Google Shape;64;p14">
            <a:extLst>
              <a:ext uri="{FF2B5EF4-FFF2-40B4-BE49-F238E27FC236}">
                <a16:creationId xmlns:a16="http://schemas.microsoft.com/office/drawing/2014/main" id="{65333512-8E29-AFDE-A328-F56C809C8163}"/>
              </a:ext>
            </a:extLst>
          </p:cNvPr>
          <p:cNvSpPr txBox="1"/>
          <p:nvPr/>
        </p:nvSpPr>
        <p:spPr>
          <a:xfrm>
            <a:off x="4059043" y="1751374"/>
            <a:ext cx="324298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Innotech</a:t>
            </a:r>
            <a:r>
              <a:rPr lang="en-US" sz="1000" dirty="0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 and JNWSFL</a:t>
            </a:r>
            <a:endParaRPr sz="1000" dirty="0">
              <a:solidFill>
                <a:schemeClr val="bg1"/>
              </a:solidFill>
              <a:highlight>
                <a:srgbClr val="808080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4;p14">
            <a:extLst>
              <a:ext uri="{FF2B5EF4-FFF2-40B4-BE49-F238E27FC236}">
                <a16:creationId xmlns:a16="http://schemas.microsoft.com/office/drawing/2014/main" id="{C4BE6B6E-6B41-63EC-44FB-90431E11C0E4}"/>
              </a:ext>
            </a:extLst>
          </p:cNvPr>
          <p:cNvSpPr txBox="1"/>
          <p:nvPr/>
        </p:nvSpPr>
        <p:spPr>
          <a:xfrm>
            <a:off x="7782790" y="1796923"/>
            <a:ext cx="120575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Dungkar</a:t>
            </a:r>
            <a:r>
              <a:rPr lang="en-US" sz="1000" dirty="0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 Dzong</a:t>
            </a:r>
            <a:endParaRPr sz="1000" dirty="0">
              <a:solidFill>
                <a:schemeClr val="bg1"/>
              </a:solidFill>
              <a:highlight>
                <a:srgbClr val="808080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" name="Google Shape;64;p14">
            <a:extLst>
              <a:ext uri="{FF2B5EF4-FFF2-40B4-BE49-F238E27FC236}">
                <a16:creationId xmlns:a16="http://schemas.microsoft.com/office/drawing/2014/main" id="{7D7AE0CA-10AB-281D-4E0B-87A920521DFB}"/>
              </a:ext>
            </a:extLst>
          </p:cNvPr>
          <p:cNvSpPr txBox="1"/>
          <p:nvPr/>
        </p:nvSpPr>
        <p:spPr>
          <a:xfrm>
            <a:off x="6868391" y="4502775"/>
            <a:ext cx="192440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Royal Academy FabLab</a:t>
            </a:r>
            <a:endParaRPr sz="1000" dirty="0">
              <a:solidFill>
                <a:schemeClr val="bg1"/>
              </a:solidFill>
              <a:highlight>
                <a:srgbClr val="808080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" name="Google Shape;64;p14">
            <a:extLst>
              <a:ext uri="{FF2B5EF4-FFF2-40B4-BE49-F238E27FC236}">
                <a16:creationId xmlns:a16="http://schemas.microsoft.com/office/drawing/2014/main" id="{C9FE1217-4ACB-E4EC-3D2E-99444F5ACA79}"/>
              </a:ext>
            </a:extLst>
          </p:cNvPr>
          <p:cNvSpPr txBox="1"/>
          <p:nvPr/>
        </p:nvSpPr>
        <p:spPr>
          <a:xfrm>
            <a:off x="4592782" y="4379332"/>
            <a:ext cx="192440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Center of Excellence (</a:t>
            </a:r>
            <a:r>
              <a:rPr lang="en-US" sz="1000" dirty="0" err="1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CoE</a:t>
            </a:r>
            <a:r>
              <a:rPr lang="en-US" sz="1000" dirty="0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) Framework for Bhutan R&amp;D</a:t>
            </a:r>
            <a:endParaRPr sz="1000" dirty="0">
              <a:solidFill>
                <a:schemeClr val="bg1"/>
              </a:solidFill>
              <a:highlight>
                <a:srgbClr val="808080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 amt="20000"/>
          </a:blip>
          <a:srcRect l="13067" t="3044" r="1971"/>
          <a:stretch/>
        </p:blipFill>
        <p:spPr>
          <a:xfrm>
            <a:off x="0" y="25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5" name="Google Shape;145;p23"/>
          <p:cNvSpPr/>
          <p:nvPr/>
        </p:nvSpPr>
        <p:spPr>
          <a:xfrm>
            <a:off x="143750" y="327500"/>
            <a:ext cx="3160500" cy="174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155450" y="238300"/>
            <a:ext cx="3221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Pabal, India</a:t>
            </a:r>
            <a:endParaRPr sz="16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Self sufficient “Fab City”, smart agriculture, energy, water, education, and entrepreneurship – scaled to a village.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4956" y="2217777"/>
            <a:ext cx="1950051" cy="26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 rotWithShape="1">
          <a:blip r:embed="rId5">
            <a:alphaModFix/>
          </a:blip>
          <a:srcRect r="45232"/>
          <a:stretch/>
        </p:blipFill>
        <p:spPr>
          <a:xfrm>
            <a:off x="4107481" y="2217777"/>
            <a:ext cx="1926533" cy="26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6475" y="341638"/>
            <a:ext cx="2330550" cy="171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831" y="2217775"/>
            <a:ext cx="3560489" cy="26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3150" y="327500"/>
            <a:ext cx="2275082" cy="17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4;p14">
            <a:extLst>
              <a:ext uri="{FF2B5EF4-FFF2-40B4-BE49-F238E27FC236}">
                <a16:creationId xmlns:a16="http://schemas.microsoft.com/office/drawing/2014/main" id="{3C361201-525B-4576-DE8D-5D0E9E3BA7C5}"/>
              </a:ext>
            </a:extLst>
          </p:cNvPr>
          <p:cNvSpPr txBox="1"/>
          <p:nvPr/>
        </p:nvSpPr>
        <p:spPr>
          <a:xfrm>
            <a:off x="566843" y="4504801"/>
            <a:ext cx="324298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Polyhouse</a:t>
            </a:r>
            <a:endParaRPr sz="1000" dirty="0">
              <a:solidFill>
                <a:schemeClr val="bg1"/>
              </a:solidFill>
              <a:highlight>
                <a:srgbClr val="808080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" name="Google Shape;64;p14">
            <a:extLst>
              <a:ext uri="{FF2B5EF4-FFF2-40B4-BE49-F238E27FC236}">
                <a16:creationId xmlns:a16="http://schemas.microsoft.com/office/drawing/2014/main" id="{0A3A796E-AC0B-3FAD-ABE5-7621A08A6F5A}"/>
              </a:ext>
            </a:extLst>
          </p:cNvPr>
          <p:cNvSpPr txBox="1"/>
          <p:nvPr/>
        </p:nvSpPr>
        <p:spPr>
          <a:xfrm>
            <a:off x="4101714" y="4498258"/>
            <a:ext cx="198299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Black Soldier Fly composting</a:t>
            </a:r>
            <a:endParaRPr sz="1000" dirty="0">
              <a:solidFill>
                <a:schemeClr val="bg1"/>
              </a:solidFill>
              <a:highlight>
                <a:srgbClr val="808080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4;p14">
            <a:extLst>
              <a:ext uri="{FF2B5EF4-FFF2-40B4-BE49-F238E27FC236}">
                <a16:creationId xmlns:a16="http://schemas.microsoft.com/office/drawing/2014/main" id="{350A6DA3-55F1-DF98-968A-5090D45D949A}"/>
              </a:ext>
            </a:extLst>
          </p:cNvPr>
          <p:cNvSpPr txBox="1"/>
          <p:nvPr/>
        </p:nvSpPr>
        <p:spPr>
          <a:xfrm>
            <a:off x="3388250" y="1547988"/>
            <a:ext cx="244877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Locally fabricated earthquake-resistant housing</a:t>
            </a:r>
            <a:endParaRPr sz="1000" dirty="0">
              <a:solidFill>
                <a:schemeClr val="bg1"/>
              </a:solidFill>
              <a:highlight>
                <a:srgbClr val="808080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" name="Google Shape;64;p14">
            <a:extLst>
              <a:ext uri="{FF2B5EF4-FFF2-40B4-BE49-F238E27FC236}">
                <a16:creationId xmlns:a16="http://schemas.microsoft.com/office/drawing/2014/main" id="{43E9D2E9-C559-63B4-4E2F-F50A4494E1D3}"/>
              </a:ext>
            </a:extLst>
          </p:cNvPr>
          <p:cNvSpPr txBox="1"/>
          <p:nvPr/>
        </p:nvSpPr>
        <p:spPr>
          <a:xfrm>
            <a:off x="5837025" y="1696864"/>
            <a:ext cx="244877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Animal husbandry</a:t>
            </a:r>
            <a:endParaRPr sz="1000" dirty="0">
              <a:solidFill>
                <a:schemeClr val="bg1"/>
              </a:solidFill>
              <a:highlight>
                <a:srgbClr val="808080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" name="Google Shape;64;p14">
            <a:extLst>
              <a:ext uri="{FF2B5EF4-FFF2-40B4-BE49-F238E27FC236}">
                <a16:creationId xmlns:a16="http://schemas.microsoft.com/office/drawing/2014/main" id="{4CA22D79-A85B-6CA0-75C4-FD57E4E0668E}"/>
              </a:ext>
            </a:extLst>
          </p:cNvPr>
          <p:cNvSpPr txBox="1"/>
          <p:nvPr/>
        </p:nvSpPr>
        <p:spPr>
          <a:xfrm>
            <a:off x="5914787" y="4502104"/>
            <a:ext cx="235023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BioLab</a:t>
            </a:r>
            <a:r>
              <a:rPr lang="en-US" sz="1000" dirty="0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 – nutrition, </a:t>
            </a:r>
            <a:r>
              <a:rPr lang="en-US" sz="1000" dirty="0" err="1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agro</a:t>
            </a:r>
            <a:r>
              <a:rPr lang="en-US" sz="1000" dirty="0">
                <a:solidFill>
                  <a:schemeClr val="bg1"/>
                </a:solidFill>
                <a:highlight>
                  <a:srgbClr val="808080"/>
                </a:highlight>
                <a:latin typeface="Lexend"/>
                <a:ea typeface="Lexend"/>
                <a:cs typeface="Lexend"/>
                <a:sym typeface="Lexend"/>
              </a:rPr>
              <a:t>, tissue</a:t>
            </a:r>
            <a:endParaRPr sz="1000" dirty="0">
              <a:solidFill>
                <a:schemeClr val="bg1"/>
              </a:solidFill>
              <a:highlight>
                <a:srgbClr val="808080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4"/>
          <p:cNvPicPr preferRelativeResize="0"/>
          <p:nvPr/>
        </p:nvPicPr>
        <p:blipFill rotWithShape="1">
          <a:blip r:embed="rId3">
            <a:alphaModFix/>
          </a:blip>
          <a:srcRect l="13067" r="1971"/>
          <a:stretch/>
        </p:blipFill>
        <p:spPr>
          <a:xfrm>
            <a:off x="0" y="-161500"/>
            <a:ext cx="9144000" cy="53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/>
          <p:nvPr/>
        </p:nvSpPr>
        <p:spPr>
          <a:xfrm>
            <a:off x="2991738" y="997300"/>
            <a:ext cx="3160500" cy="298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3089150" y="1116350"/>
            <a:ext cx="2984700" cy="26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Amazon Rainforest</a:t>
            </a:r>
            <a:endParaRPr sz="16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Floating FabLab</a:t>
            </a:r>
            <a:endParaRPr sz="1600" i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natural capital accounting, genetic biodiversity bank, reaching indigenous makers</a:t>
            </a:r>
            <a:endParaRPr sz="160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l="13067" r="1971"/>
          <a:stretch/>
        </p:blipFill>
        <p:spPr>
          <a:xfrm>
            <a:off x="0" y="-161500"/>
            <a:ext cx="9144000" cy="53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/>
          <p:nvPr/>
        </p:nvSpPr>
        <p:spPr>
          <a:xfrm>
            <a:off x="2991738" y="997300"/>
            <a:ext cx="3160500" cy="298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5"/>
          <p:cNvSpPr txBox="1"/>
          <p:nvPr/>
        </p:nvSpPr>
        <p:spPr>
          <a:xfrm>
            <a:off x="3089150" y="1116350"/>
            <a:ext cx="2984700" cy="26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Barcelona, Spain</a:t>
            </a:r>
            <a:endParaRPr sz="16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Institute for Advanced Architecture of Catalonia</a:t>
            </a:r>
            <a:endParaRPr sz="160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citizen science, participatory research/co-design, material circularity in architectural design + construction</a:t>
            </a:r>
            <a:endParaRPr sz="16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 rotWithShape="1">
          <a:blip r:embed="rId3">
            <a:alphaModFix/>
          </a:blip>
          <a:srcRect l="13067" r="1971"/>
          <a:stretch/>
        </p:blipFill>
        <p:spPr>
          <a:xfrm>
            <a:off x="0" y="-161500"/>
            <a:ext cx="9144000" cy="53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/>
          <p:nvPr/>
        </p:nvSpPr>
        <p:spPr>
          <a:xfrm>
            <a:off x="2991738" y="997300"/>
            <a:ext cx="3160500" cy="298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 txBox="1"/>
          <p:nvPr/>
        </p:nvSpPr>
        <p:spPr>
          <a:xfrm>
            <a:off x="3089150" y="1116350"/>
            <a:ext cx="2984700" cy="26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Amsterdam, The Netherlands</a:t>
            </a:r>
            <a:endParaRPr sz="16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lnSpc>
                <a:spcPct val="115000"/>
              </a:lnSpc>
            </a:pPr>
            <a:r>
              <a:rPr lang="en-US" sz="1600" i="1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Waag</a:t>
            </a:r>
            <a:r>
              <a:rPr lang="en-US" sz="1600" i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600" i="1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Futurelab</a:t>
            </a:r>
            <a:endParaRPr lang="en-US" sz="1600" i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>
              <a:lnSpc>
                <a:spcPct val="115000"/>
              </a:lnSpc>
            </a:pPr>
            <a:endParaRPr lang="en-US" sz="1600" i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satellite imaging, digital policies, demographic participation, data transparency, European Union</a:t>
            </a:r>
            <a:endParaRPr lang="en-US" sz="16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 l="13067" r="1971"/>
          <a:stretch/>
        </p:blipFill>
        <p:spPr>
          <a:xfrm>
            <a:off x="0" y="-161500"/>
            <a:ext cx="9144000" cy="53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/>
          <p:nvPr/>
        </p:nvSpPr>
        <p:spPr>
          <a:xfrm>
            <a:off x="5805950" y="4002900"/>
            <a:ext cx="3160500" cy="90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"/>
          <p:cNvSpPr txBox="1"/>
          <p:nvPr/>
        </p:nvSpPr>
        <p:spPr>
          <a:xfrm>
            <a:off x="5893850" y="4076750"/>
            <a:ext cx="29847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Kamakura, Japan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Northern Norway/Iceland</a:t>
            </a:r>
            <a:endParaRPr sz="16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409</Words>
  <Application>Microsoft Macintosh PowerPoint</Application>
  <PresentationFormat>On-screen Show (16:9)</PresentationFormat>
  <Paragraphs>82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Source Sans Pro</vt:lpstr>
      <vt:lpstr>Arial</vt:lpstr>
      <vt:lpstr>Lexend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Sophia J Wang</cp:lastModifiedBy>
  <cp:revision>23</cp:revision>
  <dcterms:modified xsi:type="dcterms:W3CDTF">2025-03-09T09:09:50Z</dcterms:modified>
</cp:coreProperties>
</file>